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handoutMasterIdLst>
    <p:handoutMasterId r:id="rId4"/>
  </p:handoutMasterIdLst>
  <p:sldIdLst>
    <p:sldId id="256" r:id="rId2"/>
    <p:sldId id="257" r:id="rId3"/>
  </p:sldIdLst>
  <p:sldSz cx="6858000" cy="9906000" type="A4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28"/>
    <p:restoredTop sz="97441"/>
  </p:normalViewPr>
  <p:slideViewPr>
    <p:cSldViewPr snapToGrid="0" snapToObjects="1">
      <p:cViewPr varScale="1">
        <p:scale>
          <a:sx n="122" d="100"/>
          <a:sy n="122" d="100"/>
        </p:scale>
        <p:origin x="18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9F035ED7-ABDC-584E-A021-0059A964D0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71EB39A-0F2C-BF4B-B20C-BF1A18F892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C1377-11C7-1549-998D-367DF030CBCE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223319A-B0B0-E943-8A00-BF9A5D3CF9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9DFF65-DFE2-2B4E-B2A7-05CB532F74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27C9-F6E1-514A-8BE1-3903ED64A3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362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735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69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628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909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00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58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645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84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7321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0176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361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BE06D-E977-E74F-A7C8-39D563366F4F}" type="datetimeFigureOut">
              <a:rPr lang="de-DE" smtClean="0"/>
              <a:t>10.06.26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5B30C-ABAE-B14A-A5E1-50F367AE0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4961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83783C32-9665-E04C-92C5-B65165330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476" y="1506264"/>
            <a:ext cx="6374527" cy="1665565"/>
          </a:xfrm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>
            <a:noAutofit/>
          </a:bodyPr>
          <a:lstStyle/>
          <a:p>
            <a:r>
              <a:rPr lang="de-CH" sz="1400" b="1" u="sng" dirty="0">
                <a:solidFill>
                  <a:srgbClr val="FF0000"/>
                </a:solidFill>
                <a:latin typeface="Copperplate Gothic Bold" panose="020E0705020206020404" pitchFamily="34" charset="77"/>
                <a:cs typeface="Arial Hebrew Scholar" pitchFamily="2" charset="-79"/>
              </a:rPr>
              <a:t>HAUSSPEZIALITÄTEN</a:t>
            </a:r>
            <a:endParaRPr lang="de-CH" sz="1400" u="sng" dirty="0">
              <a:latin typeface="Copperplate Gothic Bold" panose="020E0705020206020404" pitchFamily="34" charset="77"/>
            </a:endParaRPr>
          </a:p>
          <a:p>
            <a:pPr algn="l">
              <a:lnSpc>
                <a:spcPct val="200000"/>
              </a:lnSpc>
            </a:pPr>
            <a:r>
              <a:rPr lang="de-CH" sz="1200" dirty="0">
                <a:latin typeface="Lucida Handwriting" panose="03010101010101010101" pitchFamily="66" charset="77"/>
              </a:rPr>
              <a:t>Spare </a:t>
            </a:r>
            <a:r>
              <a:rPr lang="de-CH" sz="1200" dirty="0" err="1">
                <a:latin typeface="Lucida Handwriting" panose="03010101010101010101" pitchFamily="66" charset="77"/>
              </a:rPr>
              <a:t>Ribs</a:t>
            </a:r>
            <a:r>
              <a:rPr lang="de-CH" sz="1200" dirty="0">
                <a:latin typeface="Lucida Handwriting" panose="03010101010101010101" pitchFamily="66" charset="77"/>
              </a:rPr>
              <a:t> hausgemacht vom Schwein mit Gemüse und Pommes	33.00 </a:t>
            </a:r>
          </a:p>
          <a:p>
            <a:pPr algn="l">
              <a:lnSpc>
                <a:spcPct val="200000"/>
              </a:lnSpc>
            </a:pPr>
            <a:r>
              <a:rPr lang="de-CH" sz="1200" dirty="0">
                <a:latin typeface="Lucida Handwriting" panose="03010101010101010101" pitchFamily="66" charset="77"/>
              </a:rPr>
              <a:t>Schweins-Cordon Bleu hausgemacht mit Gemüse und Pommes	31.50 </a:t>
            </a:r>
          </a:p>
          <a:p>
            <a:pPr algn="l">
              <a:lnSpc>
                <a:spcPct val="200000"/>
              </a:lnSpc>
            </a:pPr>
            <a:r>
              <a:rPr lang="de-CH" sz="1200" dirty="0">
                <a:latin typeface="Lucida Handwriting" panose="03010101010101010101" pitchFamily="66" charset="77"/>
              </a:rPr>
              <a:t>Brüsti Käseschnitte mit Schinken und Ei			18.00</a:t>
            </a:r>
          </a:p>
          <a:p>
            <a:pPr>
              <a:lnSpc>
                <a:spcPct val="200000"/>
              </a:lnSpc>
            </a:pPr>
            <a:endParaRPr lang="de-DE" dirty="0"/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0597360-3731-9744-B701-689787314A87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5" b="22463"/>
          <a:stretch/>
        </p:blipFill>
        <p:spPr bwMode="auto">
          <a:xfrm>
            <a:off x="1345325" y="0"/>
            <a:ext cx="4414344" cy="15062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EACDF87-FB66-C241-8737-9993D662AB4A}"/>
              </a:ext>
            </a:extLst>
          </p:cNvPr>
          <p:cNvSpPr txBox="1"/>
          <p:nvPr/>
        </p:nvSpPr>
        <p:spPr>
          <a:xfrm>
            <a:off x="284477" y="3246153"/>
            <a:ext cx="3089341" cy="2734234"/>
          </a:xfrm>
          <a:prstGeom prst="rect">
            <a:avLst/>
          </a:prstGeom>
          <a:noFill/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 rtlCol="0" anchor="t">
            <a:noAutofit/>
          </a:bodyPr>
          <a:lstStyle/>
          <a:p>
            <a:r>
              <a:rPr lang="de-CH" sz="1400" b="1" u="sng" dirty="0">
                <a:solidFill>
                  <a:srgbClr val="FF0000"/>
                </a:solidFill>
                <a:latin typeface="Copperplate Gothic Bold" panose="020E0705020206020404" pitchFamily="34" charset="77"/>
              </a:rPr>
              <a:t>BURGER</a:t>
            </a:r>
          </a:p>
          <a:p>
            <a:r>
              <a:rPr lang="de-CH" sz="1100" dirty="0"/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Hamburger	15.00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 err="1">
                <a:latin typeface="Lucida Handwriting" panose="03010101010101010101" pitchFamily="66" charset="77"/>
              </a:rPr>
              <a:t>Cheesburger</a:t>
            </a:r>
            <a:r>
              <a:rPr lang="de-CH" sz="1200" dirty="0">
                <a:latin typeface="Lucida Handwriting" panose="03010101010101010101" pitchFamily="66" charset="77"/>
              </a:rPr>
              <a:t>	17.00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 err="1">
                <a:latin typeface="Lucida Handwriting" panose="03010101010101010101" pitchFamily="66" charset="77"/>
              </a:rPr>
              <a:t>Brüstiburger</a:t>
            </a:r>
            <a:r>
              <a:rPr lang="de-CH" sz="1200" dirty="0">
                <a:latin typeface="Lucida Handwriting" panose="03010101010101010101" pitchFamily="66" charset="77"/>
              </a:rPr>
              <a:t> mit </a:t>
            </a:r>
            <a:br>
              <a:rPr lang="de-CH" sz="1200" dirty="0">
                <a:latin typeface="Lucida Handwriting" panose="03010101010101010101" pitchFamily="66" charset="77"/>
              </a:rPr>
            </a:br>
            <a:r>
              <a:rPr lang="de-CH" sz="1200" dirty="0">
                <a:latin typeface="Lucida Handwriting" panose="03010101010101010101" pitchFamily="66" charset="77"/>
              </a:rPr>
              <a:t>Speck, Käse und Ei	20.00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Pommes		+6.00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Extras – Salat * Tomaten *  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Speck * Ei * Zwiebeln 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Pro Extra		+2.00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490ADB9-109F-3942-9F41-049B3E3C5F88}"/>
              </a:ext>
            </a:extLst>
          </p:cNvPr>
          <p:cNvSpPr txBox="1"/>
          <p:nvPr/>
        </p:nvSpPr>
        <p:spPr>
          <a:xfrm>
            <a:off x="284478" y="6054709"/>
            <a:ext cx="3089340" cy="1176408"/>
          </a:xfrm>
          <a:prstGeom prst="rect">
            <a:avLst/>
          </a:prstGeom>
          <a:noFill/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noAutofit/>
          </a:bodyPr>
          <a:lstStyle/>
          <a:p>
            <a:r>
              <a:rPr lang="de-CH" sz="1400" u="sng" dirty="0">
                <a:solidFill>
                  <a:srgbClr val="FF0000"/>
                </a:solidFill>
                <a:latin typeface="Copperplate Gothic Bold" panose="020E0705020206020404" pitchFamily="34" charset="77"/>
              </a:rPr>
              <a:t>RÖSTI</a:t>
            </a:r>
          </a:p>
          <a:p>
            <a:r>
              <a:rPr lang="de-CH" sz="1100" dirty="0">
                <a:solidFill>
                  <a:srgbClr val="FF0000"/>
                </a:solidFill>
                <a:latin typeface="Charlemagne Std" pitchFamily="82" charset="77"/>
              </a:rPr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Klassische Rösti	18.00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Speck, Ei, Gemüse, Käse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pro Zusatz		+2.00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 </a:t>
            </a:r>
          </a:p>
          <a:p>
            <a:endParaRPr lang="de-CH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ADB896E9-F334-714F-81A7-80ED85EA5D68}"/>
              </a:ext>
            </a:extLst>
          </p:cNvPr>
          <p:cNvSpPr txBox="1">
            <a:spLocks/>
          </p:cNvSpPr>
          <p:nvPr/>
        </p:nvSpPr>
        <p:spPr>
          <a:xfrm>
            <a:off x="3457903" y="3246152"/>
            <a:ext cx="3201101" cy="3984965"/>
          </a:xfrm>
          <a:prstGeom prst="rect">
            <a:avLst/>
          </a:prstGeom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algn="l">
              <a:spcBef>
                <a:spcPts val="0"/>
              </a:spcBef>
            </a:pPr>
            <a:r>
              <a:rPr lang="de-CH" sz="5600" b="1" u="sng" dirty="0">
                <a:solidFill>
                  <a:srgbClr val="FF0000"/>
                </a:solidFill>
                <a:latin typeface="Copperplate Gothic Bold" panose="020E0705020206020404" pitchFamily="34" charset="77"/>
                <a:cs typeface="Arial Hebrew Scholar" pitchFamily="2" charset="-79"/>
              </a:rPr>
              <a:t>KLASSIKER</a:t>
            </a:r>
          </a:p>
          <a:p>
            <a:pPr algn="l">
              <a:spcBef>
                <a:spcPts val="0"/>
              </a:spcBef>
            </a:pPr>
            <a:endParaRPr lang="de-CH" sz="4400" b="1" dirty="0">
              <a:solidFill>
                <a:srgbClr val="FF0000"/>
              </a:solidFill>
              <a:latin typeface="Copperplate Gothic Bold" panose="020E0705020206020404" pitchFamily="34" charset="77"/>
              <a:cs typeface="Arial Hebrew Scholar" pitchFamily="2" charset="-79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de-CH" sz="4800" dirty="0">
                <a:latin typeface="Lucida Handwriting" panose="03010101010101010101" pitchFamily="66" charset="77"/>
              </a:rPr>
              <a:t>Rahmschnitzel  paniert</a:t>
            </a:r>
            <a:br>
              <a:rPr lang="de-CH" sz="4800" dirty="0">
                <a:latin typeface="Lucida Handwriting" panose="03010101010101010101" pitchFamily="66" charset="77"/>
              </a:rPr>
            </a:br>
            <a:r>
              <a:rPr lang="de-CH" sz="4800" dirty="0">
                <a:latin typeface="Lucida Handwriting" panose="03010101010101010101" pitchFamily="66" charset="77"/>
              </a:rPr>
              <a:t>mit Pommes und </a:t>
            </a:r>
            <a:r>
              <a:rPr lang="de-CH" sz="4800" dirty="0" err="1">
                <a:latin typeface="Lucida Handwriting" panose="03010101010101010101" pitchFamily="66" charset="77"/>
              </a:rPr>
              <a:t>Gemüs</a:t>
            </a:r>
            <a:r>
              <a:rPr lang="de-CH" sz="4800" dirty="0">
                <a:latin typeface="Lucida Handwriting" panose="03010101010101010101" pitchFamily="66" charset="77"/>
              </a:rPr>
              <a:t>	</a:t>
            </a:r>
            <a:r>
              <a:rPr lang="de-CH" sz="4800" dirty="0" err="1">
                <a:latin typeface="Lucida Handwriting" panose="03010101010101010101" pitchFamily="66" charset="77"/>
              </a:rPr>
              <a:t>e</a:t>
            </a:r>
            <a:r>
              <a:rPr lang="de-CH" sz="4800" dirty="0">
                <a:latin typeface="Lucida Handwriting" panose="03010101010101010101" pitchFamily="66" charset="77"/>
              </a:rPr>
              <a:t>   25.00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de-CH" sz="4800" dirty="0">
                <a:latin typeface="Lucida Handwriting" panose="03010101010101010101" pitchFamily="66" charset="77"/>
              </a:rPr>
              <a:t> 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de-CH" sz="4800" dirty="0">
                <a:latin typeface="Lucida Handwriting" panose="03010101010101010101" pitchFamily="66" charset="77"/>
              </a:rPr>
              <a:t>Schweinssteak</a:t>
            </a:r>
            <a:br>
              <a:rPr lang="de-CH" sz="4800" dirty="0">
                <a:latin typeface="Lucida Handwriting" panose="03010101010101010101" pitchFamily="66" charset="77"/>
              </a:rPr>
            </a:br>
            <a:r>
              <a:rPr lang="de-CH" sz="4800" dirty="0">
                <a:latin typeface="Lucida Handwriting" panose="03010101010101010101" pitchFamily="66" charset="77"/>
              </a:rPr>
              <a:t>mit Pommes und Gemüse   25.50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de-CH" sz="4800" dirty="0">
                <a:latin typeface="Lucida Handwriting" panose="03010101010101010101" pitchFamily="66" charset="77"/>
              </a:rPr>
              <a:t> 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de-CH" sz="4800" dirty="0">
                <a:latin typeface="Lucida Handwriting" panose="03010101010101010101" pitchFamily="66" charset="77"/>
              </a:rPr>
              <a:t>Rinds </a:t>
            </a:r>
            <a:r>
              <a:rPr lang="de-CH" sz="4800" dirty="0" err="1">
                <a:latin typeface="Lucida Handwriting" panose="03010101010101010101" pitchFamily="66" charset="77"/>
              </a:rPr>
              <a:t>Entrecôte</a:t>
            </a:r>
            <a:r>
              <a:rPr lang="de-CH" sz="4800" dirty="0">
                <a:latin typeface="Lucida Handwriting" panose="03010101010101010101" pitchFamily="66" charset="77"/>
              </a:rPr>
              <a:t> </a:t>
            </a:r>
            <a:br>
              <a:rPr lang="de-CH" sz="4800" dirty="0">
                <a:latin typeface="Lucida Handwriting" panose="03010101010101010101" pitchFamily="66" charset="77"/>
              </a:rPr>
            </a:br>
            <a:r>
              <a:rPr lang="de-CH" sz="4800" dirty="0">
                <a:latin typeface="Lucida Handwriting" panose="03010101010101010101" pitchFamily="66" charset="77"/>
              </a:rPr>
              <a:t>mit Pommes und Gemüse   36.50</a:t>
            </a:r>
          </a:p>
          <a:p>
            <a:pPr algn="l">
              <a:lnSpc>
                <a:spcPct val="170000"/>
              </a:lnSpc>
              <a:spcBef>
                <a:spcPts val="0"/>
              </a:spcBef>
            </a:pPr>
            <a:endParaRPr lang="de-CH" sz="4800" dirty="0">
              <a:latin typeface="Lucida Handwriting" panose="03010101010101010101" pitchFamily="66" charset="77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de-CH" sz="4800" dirty="0">
                <a:latin typeface="Lucida Handwriting" panose="03010101010101010101" pitchFamily="66" charset="77"/>
              </a:rPr>
              <a:t> Portion Pommes	      8.50 </a:t>
            </a:r>
          </a:p>
          <a:p>
            <a:pPr algn="l">
              <a:lnSpc>
                <a:spcPct val="120000"/>
              </a:lnSpc>
              <a:spcBef>
                <a:spcPts val="600"/>
              </a:spcBef>
            </a:pPr>
            <a:endParaRPr lang="de-DE" sz="2800" dirty="0">
              <a:latin typeface="Lucida Handwriting" panose="03010101010101010101" pitchFamily="66" charset="77"/>
            </a:endParaRPr>
          </a:p>
          <a:p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3A13F2E-F47C-954B-9751-1235ABF00948}"/>
              </a:ext>
            </a:extLst>
          </p:cNvPr>
          <p:cNvSpPr/>
          <p:nvPr/>
        </p:nvSpPr>
        <p:spPr>
          <a:xfrm>
            <a:off x="287718" y="7305439"/>
            <a:ext cx="6397561" cy="1877437"/>
          </a:xfrm>
          <a:prstGeom prst="rect">
            <a:avLst/>
          </a:prstGeom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 anchor="t">
            <a:spAutoFit/>
          </a:bodyPr>
          <a:lstStyle/>
          <a:p>
            <a:r>
              <a:rPr lang="de-CH" sz="1400" dirty="0" err="1">
                <a:solidFill>
                  <a:srgbClr val="FF0000"/>
                </a:solidFill>
                <a:latin typeface="Copperplate Gothic Bold" panose="020E0705020206020404" pitchFamily="34" charset="77"/>
              </a:rPr>
              <a:t>Chicken</a:t>
            </a:r>
            <a:r>
              <a:rPr lang="de-CH" sz="1400" dirty="0">
                <a:solidFill>
                  <a:srgbClr val="FF0000"/>
                </a:solidFill>
                <a:latin typeface="Copperplate Gothic Bold" panose="020E0705020206020404" pitchFamily="34" charset="77"/>
              </a:rPr>
              <a:t> Nuggets, </a:t>
            </a:r>
            <a:r>
              <a:rPr lang="de-CH" sz="1400" dirty="0" err="1">
                <a:solidFill>
                  <a:srgbClr val="FF0000"/>
                </a:solidFill>
                <a:latin typeface="Copperplate Gothic Bold" panose="020E0705020206020404" pitchFamily="34" charset="77"/>
              </a:rPr>
              <a:t>Fischknusperli</a:t>
            </a:r>
            <a:r>
              <a:rPr lang="de-CH" sz="1400" dirty="0">
                <a:solidFill>
                  <a:srgbClr val="FF0000"/>
                </a:solidFill>
                <a:latin typeface="Copperplate Gothic Bold" panose="020E0705020206020404" pitchFamily="34" charset="77"/>
              </a:rPr>
              <a:t> und </a:t>
            </a:r>
            <a:r>
              <a:rPr lang="de-CH" sz="1400" dirty="0" err="1">
                <a:solidFill>
                  <a:srgbClr val="FF0000"/>
                </a:solidFill>
                <a:latin typeface="Copperplate Gothic Bold" panose="020E0705020206020404" pitchFamily="34" charset="77"/>
              </a:rPr>
              <a:t>Chickenwings</a:t>
            </a:r>
            <a:endParaRPr lang="de-CH" sz="1400" dirty="0">
              <a:solidFill>
                <a:srgbClr val="FF0000"/>
              </a:solidFill>
              <a:latin typeface="Copperplate Gothic Bold" panose="020E0705020206020404" pitchFamily="34" charset="77"/>
            </a:endParaRPr>
          </a:p>
          <a:p>
            <a:r>
              <a:rPr lang="de-CH" dirty="0">
                <a:solidFill>
                  <a:srgbClr val="FF0000"/>
                </a:solidFill>
                <a:latin typeface="Charlemagne Std" pitchFamily="82" charset="77"/>
              </a:rPr>
              <a:t> 			</a:t>
            </a:r>
            <a:r>
              <a:rPr lang="de-CH" sz="1100" dirty="0">
                <a:solidFill>
                  <a:srgbClr val="FF0000"/>
                </a:solidFill>
                <a:latin typeface="Lucida Handwriting" panose="03010101010101010101" pitchFamily="66" charset="77"/>
              </a:rPr>
              <a:t>3 </a:t>
            </a:r>
            <a:r>
              <a:rPr lang="de-CH" sz="1100" dirty="0" err="1">
                <a:solidFill>
                  <a:srgbClr val="FF0000"/>
                </a:solidFill>
                <a:latin typeface="Lucida Handwriting" panose="03010101010101010101" pitchFamily="66" charset="77"/>
              </a:rPr>
              <a:t>Stk</a:t>
            </a:r>
            <a:r>
              <a:rPr lang="de-CH" sz="1100" dirty="0">
                <a:solidFill>
                  <a:srgbClr val="FF0000"/>
                </a:solidFill>
                <a:latin typeface="Lucida Handwriting" panose="03010101010101010101" pitchFamily="66" charset="77"/>
              </a:rPr>
              <a:t>.	6 </a:t>
            </a:r>
            <a:r>
              <a:rPr lang="de-CH" sz="1100" dirty="0" err="1">
                <a:solidFill>
                  <a:srgbClr val="FF0000"/>
                </a:solidFill>
                <a:latin typeface="Lucida Handwriting" panose="03010101010101010101" pitchFamily="66" charset="77"/>
              </a:rPr>
              <a:t>Stk</a:t>
            </a:r>
            <a:r>
              <a:rPr lang="de-CH" sz="1100" dirty="0">
                <a:solidFill>
                  <a:srgbClr val="FF0000"/>
                </a:solidFill>
                <a:latin typeface="Lucida Handwriting" panose="03010101010101010101" pitchFamily="66" charset="77"/>
              </a:rPr>
              <a:t>.	9 </a:t>
            </a:r>
            <a:r>
              <a:rPr lang="de-CH" sz="1100" dirty="0" err="1">
                <a:solidFill>
                  <a:srgbClr val="FF0000"/>
                </a:solidFill>
                <a:latin typeface="Lucida Handwriting" panose="03010101010101010101" pitchFamily="66" charset="77"/>
              </a:rPr>
              <a:t>Stk</a:t>
            </a:r>
            <a:r>
              <a:rPr lang="de-CH" sz="1100" dirty="0">
                <a:solidFill>
                  <a:srgbClr val="FF0000"/>
                </a:solidFill>
                <a:latin typeface="Lucida Handwriting" panose="03010101010101010101" pitchFamily="66" charset="77"/>
              </a:rPr>
              <a:t>.</a:t>
            </a:r>
          </a:p>
          <a:p>
            <a:r>
              <a:rPr lang="de-CH" sz="1200" dirty="0" err="1">
                <a:latin typeface="Lucida Handwriting" panose="03010101010101010101" pitchFamily="66" charset="77"/>
              </a:rPr>
              <a:t>Chkcken</a:t>
            </a:r>
            <a:r>
              <a:rPr lang="de-CH" sz="1200" dirty="0">
                <a:latin typeface="Lucida Handwriting" panose="03010101010101010101" pitchFamily="66" charset="77"/>
              </a:rPr>
              <a:t> Nuggets		  8.00	15.00	18.00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 err="1">
                <a:latin typeface="Lucida Handwriting" panose="03010101010101010101" pitchFamily="66" charset="77"/>
              </a:rPr>
              <a:t>Fischknusperli</a:t>
            </a:r>
            <a:r>
              <a:rPr lang="de-CH" sz="1200" dirty="0">
                <a:latin typeface="Lucida Handwriting" panose="03010101010101010101" pitchFamily="66" charset="77"/>
              </a:rPr>
              <a:t>		10.00	17.00	22.00</a:t>
            </a:r>
          </a:p>
          <a:p>
            <a:endParaRPr lang="de-CH" sz="1200" dirty="0">
              <a:latin typeface="Lucida Handwriting" panose="03010101010101010101" pitchFamily="66" charset="77"/>
            </a:endParaRPr>
          </a:p>
          <a:p>
            <a:r>
              <a:rPr lang="de-CH" sz="1200" dirty="0" err="1">
                <a:latin typeface="Lucida Handwriting" panose="03010101010101010101" pitchFamily="66" charset="77"/>
              </a:rPr>
              <a:t>Chicken</a:t>
            </a:r>
            <a:r>
              <a:rPr lang="de-CH" sz="1200" dirty="0">
                <a:latin typeface="Lucida Handwriting" panose="03010101010101010101" pitchFamily="66" charset="77"/>
              </a:rPr>
              <a:t> </a:t>
            </a:r>
            <a:r>
              <a:rPr lang="de-CH" sz="1200" dirty="0" err="1">
                <a:latin typeface="Lucida Handwriting" panose="03010101010101010101" pitchFamily="66" charset="77"/>
              </a:rPr>
              <a:t>Wings</a:t>
            </a:r>
            <a:r>
              <a:rPr lang="de-CH" sz="1200" dirty="0">
                <a:latin typeface="Lucida Handwriting" panose="03010101010101010101" pitchFamily="66" charset="77"/>
              </a:rPr>
              <a:t>		12.00	20.00	27.00		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mit Pommes		+6.00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A75D3C1-E1C2-0E4F-AF74-ADD0F484A7E6}"/>
              </a:ext>
            </a:extLst>
          </p:cNvPr>
          <p:cNvSpPr txBox="1"/>
          <p:nvPr/>
        </p:nvSpPr>
        <p:spPr>
          <a:xfrm>
            <a:off x="286097" y="9257198"/>
            <a:ext cx="6400801" cy="506946"/>
          </a:xfrm>
          <a:prstGeom prst="rect">
            <a:avLst/>
          </a:prstGeom>
          <a:noFill/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noAutofit/>
          </a:bodyPr>
          <a:lstStyle/>
          <a:p>
            <a:pPr algn="ctr"/>
            <a:r>
              <a:rPr lang="de-CH" sz="1100" dirty="0">
                <a:latin typeface="Lucida Handwriting" panose="03010101010101010101" pitchFamily="66" charset="77"/>
              </a:rPr>
              <a:t>Alle Speisen auch als Fitnessteller erhältlich.</a:t>
            </a:r>
            <a:br>
              <a:rPr lang="de-CH" sz="1100" dirty="0">
                <a:latin typeface="Lucida Handwriting" panose="03010101010101010101" pitchFamily="66" charset="77"/>
              </a:rPr>
            </a:br>
            <a:r>
              <a:rPr lang="de-CH" sz="1100" dirty="0">
                <a:latin typeface="Lucida Handwriting" panose="03010101010101010101" pitchFamily="66" charset="77"/>
              </a:rPr>
              <a:t>Mit zusätzlichem Gemüse und ohne oder mit reduzierter Beilage 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 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8652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B7EFEA89-EEFC-F643-9847-27B339D63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801" y="6863084"/>
            <a:ext cx="5421238" cy="99042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EACDF87-FB66-C241-8737-9993D662AB4A}"/>
              </a:ext>
            </a:extLst>
          </p:cNvPr>
          <p:cNvSpPr txBox="1"/>
          <p:nvPr/>
        </p:nvSpPr>
        <p:spPr>
          <a:xfrm>
            <a:off x="214932" y="235903"/>
            <a:ext cx="3236488" cy="3004177"/>
          </a:xfrm>
          <a:prstGeom prst="rect">
            <a:avLst/>
          </a:prstGeom>
          <a:noFill/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 rtlCol="0" anchor="t">
            <a:noAutofit/>
          </a:bodyPr>
          <a:lstStyle/>
          <a:p>
            <a:r>
              <a:rPr lang="de-CH" sz="1400" b="1" u="sng" dirty="0">
                <a:solidFill>
                  <a:srgbClr val="FF0000"/>
                </a:solidFill>
                <a:latin typeface="Copperplate Gothic Bold" panose="020E0705020206020404" pitchFamily="34" charset="77"/>
              </a:rPr>
              <a:t>Vorspeisen</a:t>
            </a:r>
          </a:p>
          <a:p>
            <a:r>
              <a:rPr lang="de-CH" sz="1100" dirty="0"/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Flammkuchen mit </a:t>
            </a:r>
            <a:br>
              <a:rPr lang="de-CH" sz="1200" dirty="0">
                <a:latin typeface="Lucida Handwriting" panose="03010101010101010101" pitchFamily="66" charset="77"/>
              </a:rPr>
            </a:br>
            <a:r>
              <a:rPr lang="de-CH" sz="1200" dirty="0">
                <a:latin typeface="Lucida Handwriting" panose="03010101010101010101" pitchFamily="66" charset="77"/>
              </a:rPr>
              <a:t>Speck und Zwiebeln	          15.00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Flammkuchen mit </a:t>
            </a:r>
            <a:br>
              <a:rPr lang="de-CH" sz="1200" dirty="0">
                <a:latin typeface="Lucida Handwriting" panose="03010101010101010101" pitchFamily="66" charset="77"/>
              </a:rPr>
            </a:br>
            <a:r>
              <a:rPr lang="de-CH" sz="1200" dirty="0">
                <a:latin typeface="Lucida Handwriting" panose="03010101010101010101" pitchFamily="66" charset="77"/>
              </a:rPr>
              <a:t>scharfem Salami, </a:t>
            </a:r>
            <a:br>
              <a:rPr lang="de-CH" sz="1200" dirty="0">
                <a:latin typeface="Lucida Handwriting" panose="03010101010101010101" pitchFamily="66" charset="77"/>
              </a:rPr>
            </a:br>
            <a:r>
              <a:rPr lang="de-CH" sz="1200" dirty="0">
                <a:latin typeface="Lucida Handwriting" panose="03010101010101010101" pitchFamily="66" charset="77"/>
              </a:rPr>
              <a:t>Speck und Zwiebeln	          17.00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Flammkuchen Vegetarisch.   20.00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Knoblauchbrot 	         12.00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 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Riesencrevetten in </a:t>
            </a:r>
            <a:br>
              <a:rPr lang="de-CH" sz="1200" dirty="0">
                <a:latin typeface="Lucida Handwriting" panose="03010101010101010101" pitchFamily="66" charset="77"/>
              </a:rPr>
            </a:br>
            <a:r>
              <a:rPr lang="de-CH" sz="1200" dirty="0">
                <a:latin typeface="Lucida Handwriting" panose="03010101010101010101" pitchFamily="66" charset="77"/>
              </a:rPr>
              <a:t>Knoblauchbutter gebraten   18.50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490ADB9-109F-3942-9F41-049B3E3C5F88}"/>
              </a:ext>
            </a:extLst>
          </p:cNvPr>
          <p:cNvSpPr txBox="1"/>
          <p:nvPr/>
        </p:nvSpPr>
        <p:spPr>
          <a:xfrm>
            <a:off x="214932" y="3368487"/>
            <a:ext cx="3236488" cy="2717451"/>
          </a:xfrm>
          <a:prstGeom prst="rect">
            <a:avLst/>
          </a:prstGeom>
          <a:noFill/>
          <a:ln>
            <a:gradFill>
              <a:gsLst>
                <a:gs pos="98997">
                  <a:schemeClr val="tx1"/>
                </a:gs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noAutofit/>
          </a:bodyPr>
          <a:lstStyle/>
          <a:p>
            <a:pPr lvl="0"/>
            <a:r>
              <a:rPr lang="de-CH" sz="1400" b="1" u="sng" dirty="0">
                <a:solidFill>
                  <a:srgbClr val="FF0000"/>
                </a:solidFill>
                <a:latin typeface="Copperplate Gothic Bold" panose="020E0705020206020404" pitchFamily="34" charset="77"/>
              </a:rPr>
              <a:t>Kalte Speisen</a:t>
            </a:r>
          </a:p>
          <a:p>
            <a:pPr lvl="0"/>
            <a:r>
              <a:rPr lang="de-CH" sz="1100" dirty="0">
                <a:solidFill>
                  <a:prstClr val="black"/>
                </a:solidFill>
              </a:rPr>
              <a:t> 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Faustbrot mit Schinken</a:t>
            </a:r>
            <a:b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</a:b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Salami oder Käse	            8.00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Faustbrot mit Rohschinken</a:t>
            </a:r>
            <a:b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</a:b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oder </a:t>
            </a:r>
            <a:r>
              <a:rPr lang="de-CH" sz="1200" dirty="0" err="1">
                <a:solidFill>
                  <a:prstClr val="black"/>
                </a:solidFill>
                <a:latin typeface="Lucida Handwriting" panose="03010101010101010101" pitchFamily="66" charset="77"/>
              </a:rPr>
              <a:t>Bündnerfleisch</a:t>
            </a: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	            9.00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Käseteller	(200g)    	          17.00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/>
            <a:r>
              <a:rPr lang="de-CH" sz="1200" dirty="0" err="1">
                <a:solidFill>
                  <a:prstClr val="black"/>
                </a:solidFill>
                <a:latin typeface="Lucida Handwriting" panose="03010101010101010101" pitchFamily="66" charset="77"/>
              </a:rPr>
              <a:t>Brüstiteller</a:t>
            </a: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 (200g)	          25.00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/>
            <a:r>
              <a:rPr lang="de-CH" sz="1200" dirty="0" err="1">
                <a:solidFill>
                  <a:prstClr val="black"/>
                </a:solidFill>
                <a:latin typeface="Lucida Handwriting" panose="03010101010101010101" pitchFamily="66" charset="77"/>
              </a:rPr>
              <a:t>Hauswürstli</a:t>
            </a: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 1 </a:t>
            </a:r>
            <a:r>
              <a:rPr lang="de-CH" sz="1200" dirty="0" err="1">
                <a:solidFill>
                  <a:prstClr val="black"/>
                </a:solidFill>
                <a:latin typeface="Lucida Handwriting" panose="03010101010101010101" pitchFamily="66" charset="77"/>
              </a:rPr>
              <a:t>Stk</a:t>
            </a: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. mit Brot.  8.00</a:t>
            </a:r>
          </a:p>
          <a:p>
            <a:endParaRPr lang="de-CH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ADB896E9-F334-714F-81A7-80ED85EA5D68}"/>
              </a:ext>
            </a:extLst>
          </p:cNvPr>
          <p:cNvSpPr txBox="1">
            <a:spLocks/>
          </p:cNvSpPr>
          <p:nvPr/>
        </p:nvSpPr>
        <p:spPr>
          <a:xfrm>
            <a:off x="3554957" y="235903"/>
            <a:ext cx="3069721" cy="3004177"/>
          </a:xfrm>
          <a:prstGeom prst="rect">
            <a:avLst/>
          </a:prstGeom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de-CH" sz="1400" b="1" u="sng" dirty="0">
                <a:solidFill>
                  <a:srgbClr val="FF0000"/>
                </a:solidFill>
                <a:latin typeface="Copperplate Gothic Bold" panose="020E0705020206020404" pitchFamily="34" charset="77"/>
                <a:cs typeface="Arial Hebrew Scholar" pitchFamily="2" charset="-79"/>
              </a:rPr>
              <a:t>Salate</a:t>
            </a:r>
            <a:endParaRPr lang="de-CH" sz="1400" b="1" dirty="0">
              <a:solidFill>
                <a:srgbClr val="FF0000"/>
              </a:solidFill>
              <a:latin typeface="Copperplate Gothic Bold" panose="020E0705020206020404" pitchFamily="34" charset="77"/>
              <a:cs typeface="Arial Hebrew Scholar" pitchFamily="2" charset="-79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endParaRPr lang="de-CH" sz="1100" dirty="0">
              <a:solidFill>
                <a:prstClr val="black"/>
              </a:solidFill>
              <a:latin typeface="Lucida Handwriting" panose="03010101010101010101" pitchFamily="66" charset="77"/>
            </a:endParaRP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Grüner Salat	            8.00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Gemischter Salat	          11.00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Papas Lieblingssalat	          </a:t>
            </a:r>
            <a:b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</a:b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mit Speck und Pilzen	          20.00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Salat in der Schüssel ab</a:t>
            </a:r>
            <a:b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</a:b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4 Personen, pro Person	            8.50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 algn="l" defTabSz="914400">
              <a:lnSpc>
                <a:spcPct val="100000"/>
              </a:lnSpc>
              <a:spcBef>
                <a:spcPts val="0"/>
              </a:spcBef>
            </a:pP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Tomaten - </a:t>
            </a:r>
            <a:r>
              <a:rPr lang="de-CH" sz="1200" dirty="0" err="1">
                <a:solidFill>
                  <a:prstClr val="black"/>
                </a:solidFill>
                <a:latin typeface="Lucida Handwriting" panose="03010101010101010101" pitchFamily="66" charset="77"/>
              </a:rPr>
              <a:t>Mozarella</a:t>
            </a: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          18.00	</a:t>
            </a:r>
            <a:endParaRPr lang="de-DE" sz="1200" dirty="0">
              <a:latin typeface="Lucida Handwriting" panose="03010101010101010101" pitchFamily="66" charset="77"/>
            </a:endParaRPr>
          </a:p>
          <a:p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3A13F2E-F47C-954B-9751-1235ABF00948}"/>
              </a:ext>
            </a:extLst>
          </p:cNvPr>
          <p:cNvSpPr/>
          <p:nvPr/>
        </p:nvSpPr>
        <p:spPr>
          <a:xfrm>
            <a:off x="180777" y="7825064"/>
            <a:ext cx="6443902" cy="1954381"/>
          </a:xfrm>
          <a:prstGeom prst="rect">
            <a:avLst/>
          </a:prstGeom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r>
              <a:rPr lang="de-CH" sz="1400" dirty="0">
                <a:solidFill>
                  <a:srgbClr val="FF0000"/>
                </a:solidFill>
                <a:latin typeface="Copperplate Gothic Bold" panose="020E0705020206020404" pitchFamily="34" charset="77"/>
              </a:rPr>
              <a:t>MÖCHTEST DU ÜBERNACHTEN?</a:t>
            </a:r>
          </a:p>
          <a:p>
            <a:endParaRPr lang="de-CH" sz="1100" dirty="0">
              <a:solidFill>
                <a:srgbClr val="FF0000"/>
              </a:solidFill>
              <a:latin typeface="Charlemagne Std" pitchFamily="82" charset="77"/>
            </a:endParaRPr>
          </a:p>
          <a:p>
            <a:r>
              <a:rPr lang="de-CH" sz="1200" dirty="0">
                <a:latin typeface="Lucida Handwriting" panose="03010101010101010101" pitchFamily="66" charset="77"/>
              </a:rPr>
              <a:t>Alle Zimmer inklusive 4 Gang Abendmenü und Frühstück pro Person bei voller Belegung:	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Doppelzimmer			115.00		</a:t>
            </a:r>
          </a:p>
          <a:p>
            <a:endParaRPr lang="de-CH" sz="1200" dirty="0">
              <a:latin typeface="Lucida Handwriting" panose="03010101010101010101" pitchFamily="66" charset="77"/>
            </a:endParaRPr>
          </a:p>
          <a:p>
            <a:r>
              <a:rPr lang="de-CH" sz="1200" dirty="0" err="1">
                <a:latin typeface="Lucida Handwriting" panose="03010101010101010101" pitchFamily="66" charset="77"/>
              </a:rPr>
              <a:t>Mehrbett</a:t>
            </a:r>
            <a:r>
              <a:rPr lang="de-CH" sz="1200" dirty="0">
                <a:latin typeface="Lucida Handwriting" panose="03010101010101010101" pitchFamily="66" charset="77"/>
              </a:rPr>
              <a:t> – Zimmer (4-er/ 7-er)		105.00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		</a:t>
            </a:r>
          </a:p>
          <a:p>
            <a:r>
              <a:rPr lang="de-CH" sz="1200" dirty="0">
                <a:latin typeface="Lucida Handwriting" panose="03010101010101010101" pitchFamily="66" charset="77"/>
              </a:rPr>
              <a:t>Massenlager			  89.00</a:t>
            </a:r>
          </a:p>
          <a:p>
            <a:pPr algn="ctr"/>
            <a:r>
              <a:rPr lang="de-CH" sz="1200" dirty="0">
                <a:latin typeface="Lucida Handwriting" panose="03010101010101010101" pitchFamily="66" charset="77"/>
              </a:rPr>
              <a:t>Änderungen vorbehalten, Brüsti Sommer 2026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A75D3C1-E1C2-0E4F-AF74-ADD0F484A7E6}"/>
              </a:ext>
            </a:extLst>
          </p:cNvPr>
          <p:cNvSpPr txBox="1"/>
          <p:nvPr/>
        </p:nvSpPr>
        <p:spPr>
          <a:xfrm>
            <a:off x="180776" y="6227731"/>
            <a:ext cx="6443902" cy="506946"/>
          </a:xfrm>
          <a:prstGeom prst="rect">
            <a:avLst/>
          </a:prstGeom>
          <a:noFill/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noAutofit/>
          </a:bodyPr>
          <a:lstStyle/>
          <a:p>
            <a:pPr algn="ctr"/>
            <a:r>
              <a:rPr lang="de-CH" sz="1200" dirty="0">
                <a:latin typeface="Lucida Handwriting" panose="03010101010101010101" pitchFamily="66" charset="77"/>
              </a:rPr>
              <a:t>Alle Preise in CHF inkl. MwSt.</a:t>
            </a:r>
          </a:p>
          <a:p>
            <a:pPr algn="ctr"/>
            <a:r>
              <a:rPr lang="de-CH" sz="1400" dirty="0">
                <a:solidFill>
                  <a:srgbClr val="FF0000"/>
                </a:solidFill>
                <a:latin typeface="Lucida Handwriting" panose="03010101010101010101" pitchFamily="66" charset="77"/>
              </a:rPr>
              <a:t>En </a:t>
            </a:r>
            <a:r>
              <a:rPr lang="de-CH" sz="1400" dirty="0" err="1">
                <a:solidFill>
                  <a:srgbClr val="FF0000"/>
                </a:solidFill>
                <a:latin typeface="Lucida Handwriting" panose="03010101010101010101" pitchFamily="66" charset="77"/>
              </a:rPr>
              <a:t>Guetä</a:t>
            </a:r>
            <a:endParaRPr lang="de-CH" sz="1400" dirty="0">
              <a:solidFill>
                <a:srgbClr val="FF0000"/>
              </a:solidFill>
              <a:latin typeface="Lucida Handwriting" panose="03010101010101010101" pitchFamily="66" charset="77"/>
            </a:endParaRPr>
          </a:p>
          <a:p>
            <a:r>
              <a:rPr lang="de-CH" sz="1200" dirty="0">
                <a:latin typeface="Lucida Handwriting" panose="03010101010101010101" pitchFamily="66" charset="77"/>
              </a:rPr>
              <a:t> </a:t>
            </a:r>
          </a:p>
          <a:p>
            <a:endParaRPr lang="de-CH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75F30EB-0B17-E048-AE24-8B6452F2BADE}"/>
              </a:ext>
            </a:extLst>
          </p:cNvPr>
          <p:cNvSpPr txBox="1"/>
          <p:nvPr/>
        </p:nvSpPr>
        <p:spPr>
          <a:xfrm>
            <a:off x="3535338" y="3375180"/>
            <a:ext cx="3089340" cy="2724144"/>
          </a:xfrm>
          <a:prstGeom prst="rect">
            <a:avLst/>
          </a:prstGeom>
          <a:noFill/>
          <a:ln>
            <a:gradFill>
              <a:gsLst>
                <a:gs pos="0">
                  <a:srgbClr val="FF0000"/>
                </a:gs>
                <a:gs pos="74000">
                  <a:schemeClr val="bg1">
                    <a:lumMod val="50000"/>
                  </a:schemeClr>
                </a:gs>
                <a:gs pos="83000">
                  <a:schemeClr val="bg1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noAutofit/>
          </a:bodyPr>
          <a:lstStyle/>
          <a:p>
            <a:pPr lvl="0"/>
            <a:r>
              <a:rPr lang="de-CH" sz="1400" b="1" u="sng" dirty="0">
                <a:solidFill>
                  <a:srgbClr val="FF0000"/>
                </a:solidFill>
                <a:latin typeface="Copperplate Gothic Bold" panose="020E0705020206020404" pitchFamily="34" charset="77"/>
              </a:rPr>
              <a:t>Suppen</a:t>
            </a:r>
          </a:p>
          <a:p>
            <a:pPr lvl="0"/>
            <a:r>
              <a:rPr lang="de-CH" sz="1100" dirty="0">
                <a:solidFill>
                  <a:prstClr val="black"/>
                </a:solidFill>
              </a:rPr>
              <a:t> 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Bouillon mit Ei	           7.50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Tagessuppe hausgemacht</a:t>
            </a:r>
            <a:b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</a:b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mit Brot		           9.00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Gulaschsuppe	         11.00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Gerstensuppe	         11.00</a:t>
            </a:r>
          </a:p>
          <a:p>
            <a:pPr lvl="0"/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 </a:t>
            </a:r>
          </a:p>
          <a:p>
            <a:pPr lvl="0"/>
            <a:r>
              <a:rPr lang="de-CH" sz="1200" dirty="0" err="1">
                <a:solidFill>
                  <a:prstClr val="black"/>
                </a:solidFill>
                <a:latin typeface="Lucida Handwriting" panose="03010101010101010101" pitchFamily="66" charset="77"/>
              </a:rPr>
              <a:t>Wienerli</a:t>
            </a: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 mit Brot	           7.00</a:t>
            </a:r>
          </a:p>
          <a:p>
            <a:pPr lvl="0"/>
            <a:endParaRPr lang="de-CH" sz="1200" dirty="0">
              <a:solidFill>
                <a:prstClr val="black"/>
              </a:solidFill>
              <a:latin typeface="Lucida Handwriting" panose="03010101010101010101" pitchFamily="66" charset="77"/>
            </a:endParaRPr>
          </a:p>
          <a:p>
            <a:pPr lvl="0"/>
            <a:r>
              <a:rPr lang="de-CH" sz="1200" dirty="0" err="1">
                <a:solidFill>
                  <a:prstClr val="black"/>
                </a:solidFill>
                <a:latin typeface="Lucida Handwriting" panose="03010101010101010101" pitchFamily="66" charset="77"/>
              </a:rPr>
              <a:t>Schweinswürstli</a:t>
            </a:r>
            <a:r>
              <a:rPr lang="de-CH" sz="1200" dirty="0">
                <a:solidFill>
                  <a:prstClr val="black"/>
                </a:solidFill>
                <a:latin typeface="Lucida Handwriting" panose="03010101010101010101" pitchFamily="66" charset="77"/>
              </a:rPr>
              <a:t> mit Brot     8.00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67449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445</Words>
  <Application>Microsoft Macintosh PowerPoint</Application>
  <PresentationFormat>A4-Papier (210 x 297 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10" baseType="lpstr">
      <vt:lpstr>Arial</vt:lpstr>
      <vt:lpstr>Arial Hebrew Scholar</vt:lpstr>
      <vt:lpstr>Calibri</vt:lpstr>
      <vt:lpstr>Calibri Light</vt:lpstr>
      <vt:lpstr>Charlemagne Std</vt:lpstr>
      <vt:lpstr>Copperplate Gothic Bold</vt:lpstr>
      <vt:lpstr>Lucida Handwriting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Irene Wyrsch</dc:creator>
  <cp:lastModifiedBy>Irene Wyrsch</cp:lastModifiedBy>
  <cp:revision>15</cp:revision>
  <cp:lastPrinted>2026-06-10T15:23:53Z</cp:lastPrinted>
  <dcterms:created xsi:type="dcterms:W3CDTF">2026-06-10T13:23:34Z</dcterms:created>
  <dcterms:modified xsi:type="dcterms:W3CDTF">2026-06-10T15:37:19Z</dcterms:modified>
</cp:coreProperties>
</file>